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3"/>
  </p:notesMasterIdLst>
  <p:sldIdLst>
    <p:sldId id="357" r:id="rId2"/>
    <p:sldId id="306" r:id="rId3"/>
    <p:sldId id="394" r:id="rId4"/>
    <p:sldId id="393" r:id="rId5"/>
    <p:sldId id="392" r:id="rId6"/>
    <p:sldId id="376" r:id="rId7"/>
    <p:sldId id="345" r:id="rId8"/>
    <p:sldId id="265" r:id="rId9"/>
    <p:sldId id="388" r:id="rId10"/>
    <p:sldId id="382" r:id="rId11"/>
    <p:sldId id="383"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D59"/>
    <a:srgbClr val="EF402D"/>
    <a:srgbClr val="545454"/>
    <a:srgbClr val="F44336"/>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57" autoAdjust="0"/>
    <p:restoredTop sz="81584" autoAdjust="0"/>
  </p:normalViewPr>
  <p:slideViewPr>
    <p:cSldViewPr snapToGrid="0">
      <p:cViewPr varScale="1">
        <p:scale>
          <a:sx n="116" d="100"/>
          <a:sy n="116" d="100"/>
        </p:scale>
        <p:origin x="600" y="96"/>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07/02/2022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1834834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dirty="0"/>
          </a:p>
        </p:txBody>
      </p:sp>
    </p:spTree>
    <p:extLst>
      <p:ext uri="{BB962C8B-B14F-4D97-AF65-F5344CB8AC3E}">
        <p14:creationId xmlns:p14="http://schemas.microsoft.com/office/powerpoint/2010/main" val="232512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63207"/>
            <a:ext cx="12191999" cy="242823"/>
          </a:xfrm>
          <a:prstGeom prst="rect">
            <a:avLst/>
          </a:prstGeom>
          <a:noFill/>
        </p:spPr>
        <p:txBody>
          <a:bodyPr wrap="square" lIns="0" tIns="0" bIns="0" rtlCol="0" anchor="t">
            <a:spAutoFit/>
          </a:bodyPr>
          <a:lstStyle/>
          <a:p>
            <a:pPr algn="ctr">
              <a:lnSpc>
                <a:spcPct val="150000"/>
              </a:lnSpc>
            </a:pPr>
            <a:r>
              <a:rPr lang="de-DE" sz="1200" dirty="0">
                <a:solidFill>
                  <a:schemeClr val="tx1">
                    <a:lumMod val="50000"/>
                    <a:lumOff val="50000"/>
                  </a:schemeClr>
                </a:solidFill>
                <a:latin typeface="+mj-lt"/>
                <a:cs typeface="Arial" panose="020B0604020202020204" pitchFamily="34" charset="0"/>
              </a:rPr>
              <a:t>Felix Jacobsen, Dennis </a:t>
            </a:r>
            <a:r>
              <a:rPr lang="de-DE" sz="1200" dirty="0" err="1">
                <a:solidFill>
                  <a:schemeClr val="tx1">
                    <a:lumMod val="50000"/>
                    <a:lumOff val="50000"/>
                  </a:schemeClr>
                </a:solidFill>
                <a:latin typeface="+mj-lt"/>
                <a:cs typeface="Arial" panose="020B0604020202020204" pitchFamily="34" charset="0"/>
              </a:rPr>
              <a:t>Podkolsin</a:t>
            </a:r>
            <a:r>
              <a:rPr lang="de-DE" sz="1200" dirty="0">
                <a:solidFill>
                  <a:schemeClr val="tx1">
                    <a:lumMod val="50000"/>
                    <a:lumOff val="50000"/>
                  </a:schemeClr>
                </a:solidFill>
                <a:latin typeface="+mj-lt"/>
                <a:cs typeface="Arial" panose="020B0604020202020204" pitchFamily="34" charset="0"/>
              </a:rPr>
              <a:t>,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16.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2977028" y="1961563"/>
            <a:ext cx="6237942" cy="2447193"/>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a:lnSpc>
                <a:spcPct val="90000"/>
              </a:lnSpc>
              <a:defRPr/>
            </a:pPr>
            <a:r>
              <a:rPr lang="fr-FR" sz="48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Zusammenfassung</a:t>
            </a:r>
            <a:endParaRPr lang="fr-FR" sz="48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6" name="Grafik 15">
            <a:extLst>
              <a:ext uri="{FF2B5EF4-FFF2-40B4-BE49-F238E27FC236}">
                <a16:creationId xmlns:a16="http://schemas.microsoft.com/office/drawing/2014/main" id="{7EB9CE1F-FC82-46EE-8B97-C0223222B0CD}"/>
              </a:ext>
            </a:extLst>
          </p:cNvPr>
          <p:cNvPicPr>
            <a:picLocks noChangeAspect="1"/>
          </p:cNvPicPr>
          <p:nvPr/>
        </p:nvPicPr>
        <p:blipFill>
          <a:blip r:embed="rId3"/>
          <a:stretch>
            <a:fillRect/>
          </a:stretch>
        </p:blipFill>
        <p:spPr>
          <a:xfrm>
            <a:off x="6873868" y="1523756"/>
            <a:ext cx="4819570" cy="3810487"/>
          </a:xfrm>
          <a:prstGeom prst="rect">
            <a:avLst/>
          </a:prstGeom>
        </p:spPr>
      </p:pic>
    </p:spTree>
    <p:extLst>
      <p:ext uri="{BB962C8B-B14F-4D97-AF65-F5344CB8AC3E}">
        <p14:creationId xmlns:p14="http://schemas.microsoft.com/office/powerpoint/2010/main" val="379172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2473569" y="3813930"/>
            <a:ext cx="7244862" cy="1661993"/>
          </a:xfrm>
          <a:prstGeom prst="rect">
            <a:avLst/>
          </a:prstGeom>
          <a:noFill/>
        </p:spPr>
        <p:txBody>
          <a:bodyPr wrap="square" lIns="0" tIns="0" rIns="0" bIns="0" rtlCol="0" anchor="t">
            <a:spAutoFit/>
          </a:bodyPr>
          <a:lstStyle/>
          <a:p>
            <a:pPr lvl="0" algn="ctr">
              <a:lnSpc>
                <a:spcPct val="90000"/>
              </a:lnSpc>
              <a:defRPr/>
            </a:pP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für</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Ihre</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Aufmerksamkeit</a:t>
            </a:r>
            <a:r>
              <a:rPr lang="fr-FR" sz="6000" b="1" dirty="0">
                <a:solidFill>
                  <a:schemeClr val="bg1"/>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2304571" y="3813929"/>
            <a:ext cx="4630384"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4732613" y="1118151"/>
            <a:ext cx="2726773" cy="2351184"/>
          </a:xfrm>
          <a:prstGeom prst="rect">
            <a:avLst/>
          </a:prstGeom>
        </p:spPr>
      </p:pic>
    </p:spTree>
    <p:extLst>
      <p:ext uri="{BB962C8B-B14F-4D97-AF65-F5344CB8AC3E}">
        <p14:creationId xmlns:p14="http://schemas.microsoft.com/office/powerpoint/2010/main" val="4766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977902" y="2910448"/>
            <a:ext cx="187627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err="1">
                <a:solidFill>
                  <a:srgbClr val="545454"/>
                </a:solidFill>
                <a:latin typeface="Arial" panose="020B0604020202020204" pitchFamily="34" charset="0"/>
                <a:ea typeface="Roboto" charset="0"/>
                <a:cs typeface="Arial" panose="020B0604020202020204" pitchFamily="34" charset="0"/>
              </a:rPr>
              <a:t>Hauptteil</a:t>
            </a:r>
            <a:endParaRPr lang="en-US" sz="2400" b="1" dirty="0">
              <a:solidFill>
                <a:srgbClr val="545454"/>
              </a:solidFill>
              <a:latin typeface="Arial" panose="020B0604020202020204" pitchFamily="34" charset="0"/>
              <a:ea typeface="Roboto" charset="0"/>
              <a:cs typeface="Arial" panose="020B0604020202020204" pitchFamily="34" charset="0"/>
            </a:endParaRP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792826" y="2910448"/>
            <a:ext cx="0" cy="394755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803768" y="4140350"/>
            <a:ext cx="317220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err="1">
                <a:solidFill>
                  <a:srgbClr val="545454"/>
                </a:solidFill>
                <a:latin typeface="Arial" panose="020B0604020202020204" pitchFamily="34" charset="0"/>
                <a:ea typeface="Roboto" charset="0"/>
                <a:cs typeface="Arial" panose="020B0604020202020204" pitchFamily="34" charset="0"/>
              </a:rPr>
              <a:t>Abschluss</a:t>
            </a:r>
            <a:endParaRPr lang="en-US" sz="2400" b="1" dirty="0">
              <a:solidFill>
                <a:srgbClr val="545454"/>
              </a:solidFill>
              <a:latin typeface="Arial" panose="020B0604020202020204" pitchFamily="34" charset="0"/>
              <a:ea typeface="Roboto" charset="0"/>
              <a:cs typeface="Arial" panose="020B0604020202020204" pitchFamily="34" charset="0"/>
            </a:endParaRP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649639" y="4140350"/>
            <a:ext cx="0" cy="2717650"/>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608267" y="3871847"/>
            <a:ext cx="2061347"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err="1">
                <a:ln>
                  <a:noFill/>
                </a:ln>
                <a:solidFill>
                  <a:srgbClr val="545454"/>
                </a:solidFill>
                <a:effectLst/>
                <a:uLnTx/>
                <a:uFillTx/>
                <a:latin typeface="Arial" panose="020B0604020202020204" pitchFamily="34" charset="0"/>
                <a:ea typeface="Roboto" charset="0"/>
                <a:cs typeface="Arial" panose="020B0604020202020204" pitchFamily="34" charset="0"/>
              </a:rPr>
              <a:t>Einführung</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488546" y="3871847"/>
            <a:ext cx="0" cy="2986153"/>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836185" y="4288083"/>
            <a:ext cx="2130590" cy="997004"/>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Neues</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aus</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Anforderungsanalyse</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Funktionalitäten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a:p>
            <a:pPr lvl="0">
              <a:lnSpc>
                <a:spcPct val="120000"/>
              </a:lnSpc>
              <a:defRPr/>
            </a:pP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5" name="TextBox 24">
            <a:extLst>
              <a:ext uri="{FF2B5EF4-FFF2-40B4-BE49-F238E27FC236}">
                <a16:creationId xmlns:a16="http://schemas.microsoft.com/office/drawing/2014/main" id="{32A92E10-14AE-427E-801E-ADF736E12A2F}"/>
              </a:ext>
            </a:extLst>
          </p:cNvPr>
          <p:cNvSpPr txBox="1"/>
          <p:nvPr/>
        </p:nvSpPr>
        <p:spPr>
          <a:xfrm>
            <a:off x="7997278" y="4527941"/>
            <a:ext cx="2509173" cy="590739"/>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Techstack</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Tools</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Überblick</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zur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Erweiterungsarbeit</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7" name="TextBox 26">
            <a:extLst>
              <a:ext uri="{FF2B5EF4-FFF2-40B4-BE49-F238E27FC236}">
                <a16:creationId xmlns:a16="http://schemas.microsoft.com/office/drawing/2014/main" id="{41E1C074-23BC-46DB-A046-3CD61D722C80}"/>
              </a:ext>
            </a:extLst>
          </p:cNvPr>
          <p:cNvSpPr txBox="1"/>
          <p:nvPr/>
        </p:nvSpPr>
        <p:spPr>
          <a:xfrm>
            <a:off x="5155938" y="3346478"/>
            <a:ext cx="2389094" cy="997004"/>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Architekturideen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Rollen- / </a:t>
            </a:r>
            <a:r>
              <a:rPr lang="en-US" sz="1100" b="1" dirty="0" err="1">
                <a:solidFill>
                  <a:srgbClr val="545454"/>
                </a:solidFill>
                <a:latin typeface="Arial" panose="020B0604020202020204" pitchFamily="34" charset="0"/>
                <a:ea typeface="Roboto Light" charset="0"/>
                <a:cs typeface="Arial" panose="020B0604020202020204" pitchFamily="34" charset="0"/>
              </a:rPr>
              <a:t>Aufgabenverteilung</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Projektorganisation</a:t>
            </a:r>
            <a:r>
              <a:rPr lang="en-US" sz="1100" b="1" dirty="0">
                <a:solidFill>
                  <a:srgbClr val="545454"/>
                </a:solidFill>
                <a:latin typeface="Arial" panose="020B0604020202020204" pitchFamily="34" charset="0"/>
                <a:ea typeface="Roboto Light" charset="0"/>
                <a:cs typeface="Arial" panose="020B0604020202020204" pitchFamily="34" charset="0"/>
              </a:rPr>
              <a:t> und Teamwork</a:t>
            </a:r>
          </a:p>
          <a:p>
            <a:pPr marL="171450" lvl="0" indent="-171450">
              <a:lnSpc>
                <a:spcPct val="120000"/>
              </a:lnSpc>
              <a:buFont typeface="Arial" panose="020B0604020202020204" pitchFamily="34" charset="0"/>
              <a:buChar char="•"/>
              <a:defRPr/>
            </a:pP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9" name="TextBox 3">
            <a:extLst>
              <a:ext uri="{FF2B5EF4-FFF2-40B4-BE49-F238E27FC236}">
                <a16:creationId xmlns:a16="http://schemas.microsoft.com/office/drawing/2014/main" id="{DB6C77C0-84A4-4AE6-BE2F-DB645CB746BA}"/>
              </a:ext>
            </a:extLst>
          </p:cNvPr>
          <p:cNvSpPr txBox="1"/>
          <p:nvPr/>
        </p:nvSpPr>
        <p:spPr>
          <a:xfrm>
            <a:off x="812798" y="1207901"/>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Einführung</a:t>
            </a:r>
            <a:endPar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flip="none" rotWithShape="1">
              <a:gsLst>
                <a:gs pos="84000">
                  <a:srgbClr val="FA974C"/>
                </a:gs>
                <a:gs pos="69000">
                  <a:srgbClr val="F6733F"/>
                </a:gs>
                <a:gs pos="0">
                  <a:srgbClr val="EF402D"/>
                </a:gs>
                <a:gs pos="100000">
                  <a:srgbClr val="FFBD59"/>
                </a:gs>
              </a:gsLst>
              <a:lin ang="0" scaled="1"/>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Wie </a:t>
            </a:r>
            <a:r>
              <a:rPr lang="en-US" sz="1400" dirty="0" err="1">
                <a:solidFill>
                  <a:schemeClr val="bg1"/>
                </a:solidFill>
              </a:rPr>
              <a:t>soll</a:t>
            </a:r>
            <a:r>
              <a:rPr lang="en-US" sz="1400" dirty="0">
                <a:solidFill>
                  <a:schemeClr val="bg1"/>
                </a:solidFill>
              </a:rPr>
              <a:t> </a:t>
            </a:r>
            <a:r>
              <a:rPr lang="en-US" sz="1400" dirty="0" err="1">
                <a:solidFill>
                  <a:schemeClr val="bg1"/>
                </a:solidFill>
              </a:rPr>
              <a:t>gegendert</a:t>
            </a:r>
            <a:r>
              <a:rPr lang="en-US" sz="14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a:t>
            </a:r>
            <a:r>
              <a:rPr lang="en-US" sz="1400" dirty="0" err="1">
                <a:solidFill>
                  <a:schemeClr val="bg1"/>
                </a:solidFill>
              </a:rPr>
              <a:t>Werbeflächen</a:t>
            </a:r>
            <a:r>
              <a:rPr lang="en-US" sz="1400" dirty="0">
                <a:solidFill>
                  <a:schemeClr val="bg1"/>
                </a:solidFill>
              </a:rPr>
              <a:t> </a:t>
            </a:r>
            <a:r>
              <a:rPr lang="en-US" sz="1400" dirty="0" err="1">
                <a:solidFill>
                  <a:schemeClr val="bg1"/>
                </a:solidFill>
              </a:rPr>
              <a:t>vermieten</a:t>
            </a:r>
            <a:endParaRPr lang="en-US" sz="14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49" name="TextBox 14">
            <a:extLst>
              <a:ext uri="{FF2B5EF4-FFF2-40B4-BE49-F238E27FC236}">
                <a16:creationId xmlns:a16="http://schemas.microsoft.com/office/drawing/2014/main" id="{D6D7CEF5-71A2-444F-B887-8B6BA9AFE137}"/>
              </a:ext>
            </a:extLst>
          </p:cNvPr>
          <p:cNvSpPr txBox="1"/>
          <p:nvPr/>
        </p:nvSpPr>
        <p:spPr>
          <a:xfrm>
            <a:off x="330799" y="1067694"/>
            <a:ext cx="5725623" cy="29837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dirty="0" err="1"/>
              <a:t>Sprache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ist</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r>
              <a:rPr lang="en-US" sz="1400" dirty="0"/>
              <a:t> </a:t>
            </a:r>
            <a:r>
              <a:rPr lang="en-US" sz="1400" dirty="0" err="1"/>
              <a:t>möglich</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50" name="Foliennummernplatzhalter 5">
            <a:extLst>
              <a:ext uri="{FF2B5EF4-FFF2-40B4-BE49-F238E27FC236}">
                <a16:creationId xmlns:a16="http://schemas.microsoft.com/office/drawing/2014/main" id="{713C7D92-215B-43B7-95E8-104F6EAC41E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spTree>
    <p:extLst>
      <p:ext uri="{BB962C8B-B14F-4D97-AF65-F5344CB8AC3E}">
        <p14:creationId xmlns:p14="http://schemas.microsoft.com/office/powerpoint/2010/main" val="302425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0799" y="1067694"/>
            <a:ext cx="5725623" cy="3953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sng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strike="sngStrike"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2" name="Pfeil: nach rechts 251">
            <a:extLst>
              <a:ext uri="{FF2B5EF4-FFF2-40B4-BE49-F238E27FC236}">
                <a16:creationId xmlns:a16="http://schemas.microsoft.com/office/drawing/2014/main" id="{C7382FB6-0BC8-459E-B56A-F33F16ACA8AB}"/>
              </a:ext>
            </a:extLst>
          </p:cNvPr>
          <p:cNvSpPr/>
          <p:nvPr/>
        </p:nvSpPr>
        <p:spPr>
          <a:xfrm rot="10800000">
            <a:off x="5453358" y="4399078"/>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3" name="Pfeil: nach rechts 252">
            <a:extLst>
              <a:ext uri="{FF2B5EF4-FFF2-40B4-BE49-F238E27FC236}">
                <a16:creationId xmlns:a16="http://schemas.microsoft.com/office/drawing/2014/main" id="{51714605-C34C-4CF6-BE0D-961FD6596CF6}"/>
              </a:ext>
            </a:extLst>
          </p:cNvPr>
          <p:cNvSpPr/>
          <p:nvPr/>
        </p:nvSpPr>
        <p:spPr>
          <a:xfrm rot="10800000">
            <a:off x="5453357" y="3423665"/>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4" name="Pfeil: nach rechts 253">
            <a:extLst>
              <a:ext uri="{FF2B5EF4-FFF2-40B4-BE49-F238E27FC236}">
                <a16:creationId xmlns:a16="http://schemas.microsoft.com/office/drawing/2014/main" id="{38E77186-E19E-4F16-B19C-119CA4A7879E}"/>
              </a:ext>
            </a:extLst>
          </p:cNvPr>
          <p:cNvSpPr/>
          <p:nvPr/>
        </p:nvSpPr>
        <p:spPr>
          <a:xfrm rot="10800000">
            <a:off x="5453357" y="2200214"/>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5" name="Pfeil: nach rechts 254">
            <a:extLst>
              <a:ext uri="{FF2B5EF4-FFF2-40B4-BE49-F238E27FC236}">
                <a16:creationId xmlns:a16="http://schemas.microsoft.com/office/drawing/2014/main" id="{16C644D2-E8BA-4630-870B-97461C5DF3D8}"/>
              </a:ext>
            </a:extLst>
          </p:cNvPr>
          <p:cNvSpPr/>
          <p:nvPr/>
        </p:nvSpPr>
        <p:spPr>
          <a:xfrm>
            <a:off x="6095999" y="1881896"/>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Wie </a:t>
            </a:r>
            <a:r>
              <a:rPr lang="en-US" sz="1400" dirty="0" err="1">
                <a:solidFill>
                  <a:schemeClr val="tx1">
                    <a:lumMod val="75000"/>
                    <a:lumOff val="25000"/>
                  </a:schemeClr>
                </a:solidFill>
              </a:rPr>
              <a:t>soll</a:t>
            </a:r>
            <a:r>
              <a:rPr lang="en-US" sz="1400" dirty="0">
                <a:solidFill>
                  <a:schemeClr val="tx1">
                    <a:lumMod val="75000"/>
                    <a:lumOff val="25000"/>
                  </a:schemeClr>
                </a:solidFill>
              </a:rPr>
              <a:t> </a:t>
            </a:r>
            <a:r>
              <a:rPr lang="en-US" sz="1400" dirty="0" err="1">
                <a:solidFill>
                  <a:schemeClr val="tx1">
                    <a:lumMod val="75000"/>
                    <a:lumOff val="25000"/>
                  </a:schemeClr>
                </a:solidFill>
              </a:rPr>
              <a:t>gegendert</a:t>
            </a:r>
            <a:r>
              <a:rPr lang="en-US" sz="1400" dirty="0">
                <a:solidFill>
                  <a:schemeClr val="tx1">
                    <a:lumMod val="75000"/>
                    <a:lumOff val="25000"/>
                  </a:schemeClr>
                </a:solidFill>
              </a:rPr>
              <a:t> </a:t>
            </a:r>
            <a:r>
              <a:rPr lang="en-US" sz="1400" dirty="0" err="1">
                <a:solidFill>
                  <a:schemeClr val="tx1">
                    <a:lumMod val="75000"/>
                    <a:lumOff val="25000"/>
                  </a:schemeClr>
                </a:solidFill>
              </a:rPr>
              <a:t>werden</a:t>
            </a:r>
            <a:r>
              <a:rPr lang="en-US" sz="1400" dirty="0">
                <a:solidFill>
                  <a:schemeClr val="tx1">
                    <a:lumMod val="75000"/>
                    <a:lumOff val="25000"/>
                  </a:schemeClr>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a:t>
            </a:r>
            <a:r>
              <a:rPr lang="en-US" sz="1400" dirty="0" err="1">
                <a:solidFill>
                  <a:schemeClr val="tx1">
                    <a:lumMod val="75000"/>
                    <a:lumOff val="25000"/>
                  </a:schemeClr>
                </a:solidFill>
              </a:rPr>
              <a:t>Werbeflächen</a:t>
            </a:r>
            <a:r>
              <a:rPr lang="en-US" sz="1400" dirty="0">
                <a:solidFill>
                  <a:schemeClr val="tx1">
                    <a:lumMod val="75000"/>
                    <a:lumOff val="25000"/>
                  </a:schemeClr>
                </a:solidFill>
              </a:rPr>
              <a:t> </a:t>
            </a:r>
            <a:r>
              <a:rPr lang="en-US" sz="1400" dirty="0" err="1">
                <a:solidFill>
                  <a:schemeClr val="tx1">
                    <a:lumMod val="75000"/>
                    <a:lumOff val="25000"/>
                  </a:schemeClr>
                </a:solidFill>
              </a:rPr>
              <a:t>vermieten</a:t>
            </a:r>
            <a:endParaRPr lang="en-US" sz="1400" dirty="0">
              <a:solidFill>
                <a:schemeClr val="tx1">
                  <a:lumMod val="75000"/>
                  <a:lumOff val="25000"/>
                </a:schemeClr>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spTree>
    <p:extLst>
      <p:ext uri="{BB962C8B-B14F-4D97-AF65-F5344CB8AC3E}">
        <p14:creationId xmlns:p14="http://schemas.microsoft.com/office/powerpoint/2010/main" val="40276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4" name="Rechteck 3">
            <a:extLst>
              <a:ext uri="{FF2B5EF4-FFF2-40B4-BE49-F238E27FC236}">
                <a16:creationId xmlns:a16="http://schemas.microsoft.com/office/drawing/2014/main" id="{FFE518FF-7A12-43BB-B9AD-A26810370B75}"/>
              </a:ext>
            </a:extLst>
          </p:cNvPr>
          <p:cNvSpPr/>
          <p:nvPr/>
        </p:nvSpPr>
        <p:spPr>
          <a:xfrm>
            <a:off x="-2" y="300528"/>
            <a:ext cx="12192000" cy="6065405"/>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7" name="Shape 271">
            <a:extLst>
              <a:ext uri="{FF2B5EF4-FFF2-40B4-BE49-F238E27FC236}">
                <a16:creationId xmlns:a16="http://schemas.microsoft.com/office/drawing/2014/main" id="{E33801B8-E5AD-4133-A522-2045C1915928}"/>
              </a:ext>
            </a:extLst>
          </p:cNvPr>
          <p:cNvGrpSpPr/>
          <p:nvPr/>
        </p:nvGrpSpPr>
        <p:grpSpPr>
          <a:xfrm>
            <a:off x="164133" y="129817"/>
            <a:ext cx="5723500" cy="3152260"/>
            <a:chOff x="6803275" y="284019"/>
            <a:chExt cx="2212050" cy="2648420"/>
          </a:xfrm>
        </p:grpSpPr>
        <p:pic>
          <p:nvPicPr>
            <p:cNvPr id="10" name="Shape 272">
              <a:extLst>
                <a:ext uri="{FF2B5EF4-FFF2-40B4-BE49-F238E27FC236}">
                  <a16:creationId xmlns:a16="http://schemas.microsoft.com/office/drawing/2014/main" id="{C2BB6151-1157-40CD-B74A-70E806B7315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2" name="Shape 273" descr="Stück Klebeband, mit dem eine Notiz auf der Folie befestigt ist">
              <a:extLst>
                <a:ext uri="{FF2B5EF4-FFF2-40B4-BE49-F238E27FC236}">
                  <a16:creationId xmlns:a16="http://schemas.microsoft.com/office/drawing/2014/main" id="{A4DF01FC-9F25-491F-8F0B-D3DF8F4475B2}"/>
                </a:ext>
              </a:extLst>
            </p:cNvPr>
            <p:cNvPicPr preferRelativeResize="0"/>
            <p:nvPr/>
          </p:nvPicPr>
          <p:blipFill rotWithShape="1">
            <a:blip r:embed="rId4">
              <a:alphaModFix/>
            </a:blip>
            <a:srcRect l="9244" t="5926" r="2118" b="10011"/>
            <a:stretch/>
          </p:blipFill>
          <p:spPr>
            <a:xfrm rot="409796">
              <a:off x="7509939" y="284019"/>
              <a:ext cx="671900" cy="382687"/>
            </a:xfrm>
            <a:prstGeom prst="rect">
              <a:avLst/>
            </a:prstGeom>
            <a:noFill/>
            <a:ln>
              <a:noFill/>
            </a:ln>
          </p:spPr>
        </p:pic>
      </p:grpSp>
      <p:sp>
        <p:nvSpPr>
          <p:cNvPr id="13" name="Shape 274">
            <a:extLst>
              <a:ext uri="{FF2B5EF4-FFF2-40B4-BE49-F238E27FC236}">
                <a16:creationId xmlns:a16="http://schemas.microsoft.com/office/drawing/2014/main" id="{AB4CE224-A380-4F42-85EA-18226F729784}"/>
              </a:ext>
            </a:extLst>
          </p:cNvPr>
          <p:cNvSpPr txBox="1"/>
          <p:nvPr/>
        </p:nvSpPr>
        <p:spPr>
          <a:xfrm>
            <a:off x="574433" y="434566"/>
            <a:ext cx="4956689" cy="2678190"/>
          </a:xfrm>
          <a:prstGeom prst="rect">
            <a:avLst/>
          </a:prstGeom>
          <a:noFill/>
          <a:ln>
            <a:noFill/>
          </a:ln>
        </p:spPr>
        <p:txBody>
          <a:bodyPr wrap="square" lIns="91425" tIns="91425" rIns="91425" bIns="91425" anchor="t" anchorCtr="0">
            <a:noAutofit/>
          </a:bodyPr>
          <a:lstStyle/>
          <a:p>
            <a:pPr algn="just"/>
            <a:endParaRPr lang="de-DE" dirty="0">
              <a:latin typeface="Lato"/>
              <a:ea typeface="Lato"/>
              <a:cs typeface="Lato"/>
              <a:sym typeface="Raleway"/>
            </a:endParaRPr>
          </a:p>
          <a:p>
            <a:pPr algn="just"/>
            <a:endParaRPr lang="de-DE" dirty="0">
              <a:latin typeface="Lato"/>
              <a:ea typeface="Lato"/>
              <a:cs typeface="Lato"/>
              <a:sym typeface="Raleway"/>
            </a:endParaRPr>
          </a:p>
          <a:p>
            <a:r>
              <a:rPr lang="de-DE" sz="1700" dirty="0">
                <a:latin typeface="Lato"/>
                <a:ea typeface="Lato"/>
                <a:cs typeface="Lato"/>
                <a:sym typeface="Raleway"/>
              </a:rPr>
              <a:t>- Organisation zentral im GitHub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a:t>
            </a:r>
            <a:r>
              <a:rPr lang="de-DE" sz="1700" dirty="0" err="1">
                <a:latin typeface="Lato"/>
                <a:ea typeface="Lato"/>
                <a:cs typeface="Lato"/>
                <a:sym typeface="Raleway"/>
              </a:rPr>
              <a:t>Issues</a:t>
            </a:r>
            <a:r>
              <a:rPr lang="de-DE" sz="1700" dirty="0">
                <a:latin typeface="Lato"/>
                <a:ea typeface="Lato"/>
                <a:cs typeface="Lato"/>
                <a:sym typeface="Raleway"/>
              </a:rPr>
              <a:t> als transparent zu-  geteilte Aufgabenpakete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Milestones als Deadlines</a:t>
            </a:r>
          </a:p>
          <a:p>
            <a:r>
              <a:rPr lang="de-DE" sz="1700" dirty="0">
                <a:latin typeface="Lato"/>
                <a:ea typeface="Lato"/>
                <a:cs typeface="Lato"/>
                <a:sym typeface="Wingdings" panose="05000000000000000000" pitchFamily="2" charset="2"/>
              </a:rPr>
              <a:t></a:t>
            </a:r>
            <a:r>
              <a:rPr lang="de-DE" sz="1700" dirty="0">
                <a:latin typeface="Lato"/>
                <a:ea typeface="Lato"/>
                <a:cs typeface="Lato"/>
              </a:rPr>
              <a:t> Eine Sammelstelle für alle Projekt-Artefakte</a:t>
            </a:r>
          </a:p>
          <a:p>
            <a:r>
              <a:rPr lang="de-DE" sz="1700" dirty="0">
                <a:latin typeface="Lato"/>
                <a:ea typeface="Lato"/>
                <a:cs typeface="Lato"/>
              </a:rPr>
              <a:t>- Regelmäßige wöchentliche </a:t>
            </a:r>
            <a:r>
              <a:rPr lang="de-DE" sz="1700" dirty="0" err="1">
                <a:latin typeface="Lato"/>
                <a:ea typeface="Lato"/>
                <a:cs typeface="Lato"/>
              </a:rPr>
              <a:t>Standups</a:t>
            </a:r>
            <a:endParaRPr lang="de-DE" sz="1700" dirty="0">
              <a:latin typeface="Lato"/>
              <a:ea typeface="Lato"/>
              <a:cs typeface="Lato"/>
            </a:endParaRPr>
          </a:p>
          <a:p>
            <a:r>
              <a:rPr lang="de-DE" sz="1700" dirty="0">
                <a:latin typeface="Lato"/>
                <a:ea typeface="Lato"/>
                <a:cs typeface="Lato"/>
              </a:rPr>
              <a:t>- Frühes Erarbeiten von Pufferzeit für Notfälle</a:t>
            </a:r>
          </a:p>
        </p:txBody>
      </p:sp>
      <p:sp>
        <p:nvSpPr>
          <p:cNvPr id="3" name="TextBox 113">
            <a:extLst>
              <a:ext uri="{FF2B5EF4-FFF2-40B4-BE49-F238E27FC236}">
                <a16:creationId xmlns:a16="http://schemas.microsoft.com/office/drawing/2014/main" id="{C44EFC60-ED0A-476A-81B1-0A2116868BB6}"/>
              </a:ext>
            </a:extLst>
          </p:cNvPr>
          <p:cNvSpPr txBox="1"/>
          <p:nvPr/>
        </p:nvSpPr>
        <p:spPr>
          <a:xfrm>
            <a:off x="1971654" y="687063"/>
            <a:ext cx="2091426" cy="295466"/>
          </a:xfrm>
          <a:prstGeom prst="rect">
            <a:avLst/>
          </a:prstGeom>
          <a:noFill/>
        </p:spPr>
        <p:txBody>
          <a:bodyPr wrap="square" lIns="0" tIns="0" rIns="0" bIns="0" rtlCol="0" anchor="t">
            <a:spAutoFit/>
          </a:bodyPr>
          <a:lstStyle/>
          <a:p>
            <a:pPr>
              <a:lnSpc>
                <a:spcPct val="80000"/>
              </a:lnSpc>
              <a:defRPr/>
            </a:pPr>
            <a:r>
              <a:rPr lang="en-US" sz="2400" b="1" dirty="0">
                <a:latin typeface="Arial"/>
                <a:ea typeface="Roboto"/>
                <a:cs typeface="Arial"/>
              </a:rPr>
              <a:t>Was war gut?</a:t>
            </a:r>
            <a:endParaRPr lang="de-DE">
              <a:cs typeface="Segoe UI"/>
            </a:endParaRPr>
          </a:p>
        </p:txBody>
      </p:sp>
      <p:grpSp>
        <p:nvGrpSpPr>
          <p:cNvPr id="15" name="Shape 271">
            <a:extLst>
              <a:ext uri="{FF2B5EF4-FFF2-40B4-BE49-F238E27FC236}">
                <a16:creationId xmlns:a16="http://schemas.microsoft.com/office/drawing/2014/main" id="{E5ABA130-D986-4DBA-A929-4480BC3EC15B}"/>
              </a:ext>
            </a:extLst>
          </p:cNvPr>
          <p:cNvGrpSpPr/>
          <p:nvPr/>
        </p:nvGrpSpPr>
        <p:grpSpPr>
          <a:xfrm>
            <a:off x="6161521" y="167928"/>
            <a:ext cx="5723500" cy="3114148"/>
            <a:chOff x="6803275" y="316039"/>
            <a:chExt cx="2212050" cy="2616400"/>
          </a:xfrm>
        </p:grpSpPr>
        <p:pic>
          <p:nvPicPr>
            <p:cNvPr id="16" name="Shape 272">
              <a:extLst>
                <a:ext uri="{FF2B5EF4-FFF2-40B4-BE49-F238E27FC236}">
                  <a16:creationId xmlns:a16="http://schemas.microsoft.com/office/drawing/2014/main" id="{78DF2B52-C3DB-46DE-A942-CB507E8ADB0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7" name="Shape 273" descr="Stück Klebeband, mit dem eine Notiz auf der Folie befestigt ist">
              <a:extLst>
                <a:ext uri="{FF2B5EF4-FFF2-40B4-BE49-F238E27FC236}">
                  <a16:creationId xmlns:a16="http://schemas.microsoft.com/office/drawing/2014/main" id="{0AD84C95-5B48-420C-B46C-4879E4967738}"/>
                </a:ext>
              </a:extLst>
            </p:cNvPr>
            <p:cNvPicPr preferRelativeResize="0"/>
            <p:nvPr/>
          </p:nvPicPr>
          <p:blipFill rotWithShape="1">
            <a:blip r:embed="rId4">
              <a:alphaModFix/>
            </a:blip>
            <a:srcRect l="9244" t="5926" r="2118" b="10011"/>
            <a:stretch/>
          </p:blipFill>
          <p:spPr>
            <a:xfrm rot="154826">
              <a:off x="7596075" y="316039"/>
              <a:ext cx="671900" cy="382687"/>
            </a:xfrm>
            <a:prstGeom prst="rect">
              <a:avLst/>
            </a:prstGeom>
            <a:noFill/>
            <a:ln>
              <a:noFill/>
            </a:ln>
          </p:spPr>
        </p:pic>
      </p:grpSp>
      <p:sp>
        <p:nvSpPr>
          <p:cNvPr id="18" name="Shape 274">
            <a:extLst>
              <a:ext uri="{FF2B5EF4-FFF2-40B4-BE49-F238E27FC236}">
                <a16:creationId xmlns:a16="http://schemas.microsoft.com/office/drawing/2014/main" id="{AFB0A3BB-2920-43CE-BC51-7B41051E3C99}"/>
              </a:ext>
            </a:extLst>
          </p:cNvPr>
          <p:cNvSpPr txBox="1"/>
          <p:nvPr/>
        </p:nvSpPr>
        <p:spPr>
          <a:xfrm>
            <a:off x="6706292" y="434566"/>
            <a:ext cx="48042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pPr algn="just"/>
            <a:endParaRPr lang="de-DE" sz="1700" dirty="0">
              <a:latin typeface="Lato"/>
              <a:ea typeface="Lato"/>
              <a:cs typeface="Lato"/>
            </a:endParaRPr>
          </a:p>
          <a:p>
            <a:pPr algn="just"/>
            <a:endParaRPr lang="de-DE" sz="1700" dirty="0">
              <a:latin typeface="Lato"/>
              <a:ea typeface="Lato"/>
              <a:cs typeface="Lato"/>
            </a:endParaRPr>
          </a:p>
          <a:p>
            <a:pPr algn="just"/>
            <a:r>
              <a:rPr lang="de-DE" sz="1700" dirty="0">
                <a:latin typeface="Lato"/>
                <a:ea typeface="Lato"/>
                <a:cs typeface="Lato"/>
              </a:rPr>
              <a:t>- </a:t>
            </a:r>
            <a:r>
              <a:rPr lang="de-DE" sz="1700" b="1" dirty="0">
                <a:latin typeface="Lato"/>
                <a:ea typeface="Lato"/>
                <a:cs typeface="Lato"/>
              </a:rPr>
              <a:t>Zeitbudget</a:t>
            </a:r>
            <a:r>
              <a:rPr lang="de-DE" sz="1700" dirty="0">
                <a:latin typeface="Lato"/>
                <a:ea typeface="Lato"/>
                <a:cs typeface="Lato"/>
              </a:rPr>
              <a:t> und inhaltliche Aufteilung von Präsentationen nicht optimal</a:t>
            </a:r>
          </a:p>
          <a:p>
            <a:pPr algn="just"/>
            <a:endParaRPr lang="de-DE" sz="1700" dirty="0">
              <a:latin typeface="Lato"/>
              <a:ea typeface="Lato"/>
              <a:cs typeface="Lato"/>
            </a:endParaRPr>
          </a:p>
        </p:txBody>
      </p:sp>
      <p:sp>
        <p:nvSpPr>
          <p:cNvPr id="19" name="TextBox 113">
            <a:extLst>
              <a:ext uri="{FF2B5EF4-FFF2-40B4-BE49-F238E27FC236}">
                <a16:creationId xmlns:a16="http://schemas.microsoft.com/office/drawing/2014/main" id="{59E1055C-1873-4B34-8E07-388BCBD855F8}"/>
              </a:ext>
            </a:extLst>
          </p:cNvPr>
          <p:cNvSpPr txBox="1"/>
          <p:nvPr/>
        </p:nvSpPr>
        <p:spPr>
          <a:xfrm>
            <a:off x="6346432" y="687063"/>
            <a:ext cx="5211142"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Was </a:t>
            </a:r>
            <a:r>
              <a:rPr lang="en-US" sz="2400" b="1" dirty="0" err="1">
                <a:latin typeface="Arial"/>
                <a:ea typeface="Roboto"/>
                <a:cs typeface="Arial"/>
              </a:rPr>
              <a:t>kann</a:t>
            </a:r>
            <a:r>
              <a:rPr lang="en-US" sz="2400" b="1" dirty="0">
                <a:latin typeface="Arial"/>
                <a:ea typeface="Roboto"/>
                <a:cs typeface="Arial"/>
              </a:rPr>
              <a:t> </a:t>
            </a:r>
            <a:r>
              <a:rPr lang="en-US" sz="2400" b="1" dirty="0" err="1">
                <a:latin typeface="Arial"/>
                <a:ea typeface="Roboto"/>
                <a:cs typeface="Arial"/>
              </a:rPr>
              <a:t>verbessert</a:t>
            </a:r>
            <a:r>
              <a:rPr lang="en-US" sz="2400" b="1" dirty="0">
                <a:latin typeface="Arial"/>
                <a:ea typeface="Roboto"/>
                <a:cs typeface="Arial"/>
              </a:rPr>
              <a:t> </a:t>
            </a:r>
            <a:r>
              <a:rPr lang="en-US" sz="2400" b="1" dirty="0" err="1">
                <a:latin typeface="Arial"/>
                <a:ea typeface="Roboto"/>
                <a:cs typeface="Arial"/>
              </a:rPr>
              <a:t>werden</a:t>
            </a:r>
            <a:r>
              <a:rPr lang="en-US" sz="2400" b="1" dirty="0">
                <a:latin typeface="Arial"/>
                <a:ea typeface="Roboto"/>
                <a:cs typeface="Arial"/>
              </a:rPr>
              <a:t>?</a:t>
            </a:r>
            <a:endParaRPr lang="de-DE" dirty="0"/>
          </a:p>
        </p:txBody>
      </p:sp>
      <p:grpSp>
        <p:nvGrpSpPr>
          <p:cNvPr id="27" name="Shape 271">
            <a:extLst>
              <a:ext uri="{FF2B5EF4-FFF2-40B4-BE49-F238E27FC236}">
                <a16:creationId xmlns:a16="http://schemas.microsoft.com/office/drawing/2014/main" id="{1B3850EC-41A7-4ECB-BB44-F770026336E0}"/>
              </a:ext>
            </a:extLst>
          </p:cNvPr>
          <p:cNvGrpSpPr/>
          <p:nvPr/>
        </p:nvGrpSpPr>
        <p:grpSpPr>
          <a:xfrm>
            <a:off x="164132" y="3251786"/>
            <a:ext cx="5723500" cy="3114148"/>
            <a:chOff x="6803275" y="316039"/>
            <a:chExt cx="2212050" cy="2616400"/>
          </a:xfrm>
        </p:grpSpPr>
        <p:pic>
          <p:nvPicPr>
            <p:cNvPr id="28" name="Shape 272">
              <a:extLst>
                <a:ext uri="{FF2B5EF4-FFF2-40B4-BE49-F238E27FC236}">
                  <a16:creationId xmlns:a16="http://schemas.microsoft.com/office/drawing/2014/main" id="{3DFA3028-0C39-4E61-BE17-62B4FCEF10D1}"/>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29" name="Shape 273" descr="Stück Klebeband, mit dem eine Notiz auf der Folie befestigt ist">
              <a:extLst>
                <a:ext uri="{FF2B5EF4-FFF2-40B4-BE49-F238E27FC236}">
                  <a16:creationId xmlns:a16="http://schemas.microsoft.com/office/drawing/2014/main" id="{3779B8C2-6563-46D0-9363-5DF682F436D8}"/>
                </a:ext>
              </a:extLst>
            </p:cNvPr>
            <p:cNvPicPr preferRelativeResize="0"/>
            <p:nvPr/>
          </p:nvPicPr>
          <p:blipFill rotWithShape="1">
            <a:blip r:embed="rId4">
              <a:alphaModFix/>
            </a:blip>
            <a:srcRect l="9244" t="5926" r="2118" b="10011"/>
            <a:stretch/>
          </p:blipFill>
          <p:spPr>
            <a:xfrm rot="21351550">
              <a:off x="7596075" y="316039"/>
              <a:ext cx="671900" cy="382687"/>
            </a:xfrm>
            <a:prstGeom prst="rect">
              <a:avLst/>
            </a:prstGeom>
            <a:noFill/>
            <a:ln>
              <a:noFill/>
            </a:ln>
          </p:spPr>
        </p:pic>
      </p:grpSp>
      <p:sp>
        <p:nvSpPr>
          <p:cNvPr id="30" name="Shape 274">
            <a:extLst>
              <a:ext uri="{FF2B5EF4-FFF2-40B4-BE49-F238E27FC236}">
                <a16:creationId xmlns:a16="http://schemas.microsoft.com/office/drawing/2014/main" id="{A3B71F39-5FB2-4BCB-A8D7-9DEA3D374B36}"/>
              </a:ext>
            </a:extLst>
          </p:cNvPr>
          <p:cNvSpPr txBox="1"/>
          <p:nvPr/>
        </p:nvSpPr>
        <p:spPr>
          <a:xfrm>
            <a:off x="574432" y="3518424"/>
            <a:ext cx="49566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endParaRPr lang="de-DE" sz="1700" dirty="0">
              <a:ea typeface="+mn-lt"/>
              <a:cs typeface="+mn-lt"/>
            </a:endParaRPr>
          </a:p>
          <a:p>
            <a:r>
              <a:rPr lang="de-DE" sz="1700" dirty="0">
                <a:ea typeface="+mn-lt"/>
                <a:cs typeface="+mn-lt"/>
              </a:rPr>
              <a:t>- </a:t>
            </a:r>
            <a:r>
              <a:rPr lang="de-DE" sz="1700" b="1" dirty="0">
                <a:ea typeface="+mn-lt"/>
                <a:cs typeface="+mn-lt"/>
              </a:rPr>
              <a:t>zusätzliche Abstimmungsrunden </a:t>
            </a:r>
            <a:r>
              <a:rPr lang="de-DE" sz="1700" dirty="0">
                <a:ea typeface="+mn-lt"/>
                <a:cs typeface="+mn-lt"/>
              </a:rPr>
              <a:t>extra zum Halten der Präsentationen an sich </a:t>
            </a:r>
            <a:br>
              <a:rPr lang="de-DE" sz="1700" dirty="0">
                <a:ea typeface="+mn-lt"/>
                <a:cs typeface="+mn-lt"/>
              </a:rPr>
            </a:br>
            <a:r>
              <a:rPr lang="de-DE" sz="1700" dirty="0">
                <a:ea typeface="+mn-lt"/>
                <a:cs typeface="+mn-lt"/>
              </a:rPr>
              <a:t>(Wie? Was? Wer? Wie lange?)</a:t>
            </a:r>
            <a:endParaRPr lang="de-DE" sz="1700" dirty="0">
              <a:cs typeface="Segoe UI"/>
            </a:endParaRPr>
          </a:p>
          <a:p>
            <a:pPr algn="just"/>
            <a:endParaRPr lang="de-DE" sz="1700" dirty="0">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971653" y="3770921"/>
            <a:ext cx="2091426"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Neue Ideen</a:t>
            </a:r>
            <a:endParaRPr lang="de-DE" dirty="0">
              <a:cs typeface="Segoe UI"/>
            </a:endParaRPr>
          </a:p>
        </p:txBody>
      </p:sp>
      <p:grpSp>
        <p:nvGrpSpPr>
          <p:cNvPr id="32" name="Shape 271">
            <a:extLst>
              <a:ext uri="{FF2B5EF4-FFF2-40B4-BE49-F238E27FC236}">
                <a16:creationId xmlns:a16="http://schemas.microsoft.com/office/drawing/2014/main" id="{BF387D44-6F57-411A-96B2-16B703FDCED7}"/>
              </a:ext>
            </a:extLst>
          </p:cNvPr>
          <p:cNvGrpSpPr/>
          <p:nvPr/>
        </p:nvGrpSpPr>
        <p:grpSpPr>
          <a:xfrm>
            <a:off x="6152555" y="3246794"/>
            <a:ext cx="5723500" cy="3139567"/>
            <a:chOff x="6803275" y="294683"/>
            <a:chExt cx="2212050" cy="2637756"/>
          </a:xfrm>
        </p:grpSpPr>
        <p:pic>
          <p:nvPicPr>
            <p:cNvPr id="33" name="Shape 272">
              <a:extLst>
                <a:ext uri="{FF2B5EF4-FFF2-40B4-BE49-F238E27FC236}">
                  <a16:creationId xmlns:a16="http://schemas.microsoft.com/office/drawing/2014/main" id="{3A90F9D0-A10C-4606-B39C-7E8DAF426045}"/>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4" name="Shape 273" descr="Stück Klebeband, mit dem eine Notiz auf der Folie befestigt ist">
              <a:extLst>
                <a:ext uri="{FF2B5EF4-FFF2-40B4-BE49-F238E27FC236}">
                  <a16:creationId xmlns:a16="http://schemas.microsoft.com/office/drawing/2014/main" id="{945C7807-9D79-4413-8C88-DA874D80A70C}"/>
                </a:ext>
              </a:extLst>
            </p:cNvPr>
            <p:cNvPicPr preferRelativeResize="0"/>
            <p:nvPr/>
          </p:nvPicPr>
          <p:blipFill rotWithShape="1">
            <a:blip r:embed="rId4">
              <a:alphaModFix/>
            </a:blip>
            <a:srcRect l="9244" t="5926" r="2118" b="10011"/>
            <a:stretch/>
          </p:blipFill>
          <p:spPr>
            <a:xfrm rot="10800000">
              <a:off x="7599540" y="294683"/>
              <a:ext cx="671900" cy="382687"/>
            </a:xfrm>
            <a:prstGeom prst="rect">
              <a:avLst/>
            </a:prstGeom>
            <a:noFill/>
            <a:ln>
              <a:noFill/>
            </a:ln>
          </p:spPr>
        </p:pic>
      </p:grpSp>
      <p:sp>
        <p:nvSpPr>
          <p:cNvPr id="35" name="Shape 274">
            <a:extLst>
              <a:ext uri="{FF2B5EF4-FFF2-40B4-BE49-F238E27FC236}">
                <a16:creationId xmlns:a16="http://schemas.microsoft.com/office/drawing/2014/main" id="{9BBE2A99-B1CA-4EFE-A593-93859FFA2C75}"/>
              </a:ext>
            </a:extLst>
          </p:cNvPr>
          <p:cNvSpPr txBox="1"/>
          <p:nvPr/>
        </p:nvSpPr>
        <p:spPr>
          <a:xfrm>
            <a:off x="6706290" y="3518424"/>
            <a:ext cx="4956690"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r>
              <a:rPr lang="de-DE" sz="1700" dirty="0">
                <a:ea typeface="+mn-lt"/>
                <a:cs typeface="+mn-lt"/>
              </a:rPr>
              <a:t>- </a:t>
            </a:r>
            <a:r>
              <a:rPr lang="de-DE" sz="1700" b="1" dirty="0">
                <a:ea typeface="+mn-lt"/>
                <a:cs typeface="+mn-lt"/>
              </a:rPr>
              <a:t>Probedurchläufe für Präsentationen </a:t>
            </a:r>
            <a:br>
              <a:rPr lang="de-DE" sz="1700" dirty="0">
                <a:ea typeface="+mn-lt"/>
                <a:cs typeface="+mn-lt"/>
              </a:rPr>
            </a:br>
            <a:r>
              <a:rPr lang="de-DE" sz="1700" dirty="0">
                <a:ea typeface="+mn-lt"/>
                <a:cs typeface="+mn-lt"/>
              </a:rPr>
              <a:t>(inhaltliche Aufteilung und Zeitbudget im Blick behalten)</a:t>
            </a:r>
            <a:endParaRPr lang="de-DE" sz="1700" dirty="0"/>
          </a:p>
          <a:p>
            <a:r>
              <a:rPr lang="de-DE" sz="1700" dirty="0">
                <a:latin typeface="Segoe UI"/>
                <a:ea typeface="Lato"/>
                <a:cs typeface="Segoe UI"/>
              </a:rPr>
              <a:t>- Dokumentieren, wer für welche Präsentation wann was sagen soll/will --&gt; Abstimmung</a:t>
            </a:r>
          </a:p>
          <a:p>
            <a:pPr algn="just"/>
            <a:endParaRPr lang="de-DE" sz="1700" dirty="0">
              <a:latin typeface="Lato"/>
              <a:ea typeface="Lato"/>
              <a:cs typeface="Lato"/>
            </a:endParaRPr>
          </a:p>
        </p:txBody>
      </p:sp>
      <p:sp>
        <p:nvSpPr>
          <p:cNvPr id="36" name="TextBox 113">
            <a:extLst>
              <a:ext uri="{FF2B5EF4-FFF2-40B4-BE49-F238E27FC236}">
                <a16:creationId xmlns:a16="http://schemas.microsoft.com/office/drawing/2014/main" id="{22548012-ACCD-4E29-B6A1-BA9BCA218C7A}"/>
              </a:ext>
            </a:extLst>
          </p:cNvPr>
          <p:cNvSpPr txBox="1"/>
          <p:nvPr/>
        </p:nvSpPr>
        <p:spPr>
          <a:xfrm>
            <a:off x="7216006" y="3770921"/>
            <a:ext cx="3570601" cy="295466"/>
          </a:xfrm>
          <a:prstGeom prst="rect">
            <a:avLst/>
          </a:prstGeom>
          <a:noFill/>
        </p:spPr>
        <p:txBody>
          <a:bodyPr wrap="square" lIns="0" tIns="0" rIns="0" bIns="0" rtlCol="0" anchor="t">
            <a:spAutoFit/>
          </a:bodyPr>
          <a:lstStyle/>
          <a:p>
            <a:pPr algn="ctr">
              <a:lnSpc>
                <a:spcPct val="80000"/>
              </a:lnSpc>
              <a:defRPr/>
            </a:pPr>
            <a:r>
              <a:rPr lang="en-US" sz="2400" b="1" dirty="0" err="1">
                <a:latin typeface="Arial"/>
                <a:ea typeface="Roboto"/>
                <a:cs typeface="Arial"/>
              </a:rPr>
              <a:t>Mögliche</a:t>
            </a:r>
            <a:r>
              <a:rPr lang="en-US" sz="2400" b="1" dirty="0">
                <a:latin typeface="Arial"/>
                <a:ea typeface="Roboto"/>
                <a:cs typeface="Arial"/>
              </a:rPr>
              <a:t> </a:t>
            </a:r>
            <a:r>
              <a:rPr lang="en-US" sz="2400" b="1" dirty="0" err="1">
                <a:latin typeface="Arial"/>
                <a:ea typeface="Roboto"/>
                <a:cs typeface="Arial"/>
              </a:rPr>
              <a:t>Aktionen</a:t>
            </a:r>
            <a:endParaRPr lang="de-DE" dirty="0" err="1"/>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solidFill>
              </a:rPr>
              <a:pPr/>
              <a:t>6</a:t>
            </a:fld>
            <a:endParaRPr lang="en-US" dirty="0">
              <a:solidFill>
                <a:schemeClr val="bg1"/>
              </a:solidFill>
            </a:endParaRPr>
          </a:p>
        </p:txBody>
      </p:sp>
    </p:spTree>
    <p:extLst>
      <p:ext uri="{BB962C8B-B14F-4D97-AF65-F5344CB8AC3E}">
        <p14:creationId xmlns:p14="http://schemas.microsoft.com/office/powerpoint/2010/main" val="216504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Hauptteil</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Tree>
    <p:extLst>
      <p:ext uri="{BB962C8B-B14F-4D97-AF65-F5344CB8AC3E}">
        <p14:creationId xmlns:p14="http://schemas.microsoft.com/office/powerpoint/2010/main" val="261379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feld 13">
            <a:extLst>
              <a:ext uri="{FF2B5EF4-FFF2-40B4-BE49-F238E27FC236}">
                <a16:creationId xmlns:a16="http://schemas.microsoft.com/office/drawing/2014/main" id="{915BB952-6BEB-4F8F-ACCD-DB0B3F401E8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https://unric.org/de/17ziele/ziel-5/</a:t>
            </a:r>
          </a:p>
        </p:txBody>
      </p:sp>
      <p:sp>
        <p:nvSpPr>
          <p:cNvPr id="6" name="TextBox 1">
            <a:extLst>
              <a:ext uri="{FF2B5EF4-FFF2-40B4-BE49-F238E27FC236}">
                <a16:creationId xmlns:a16="http://schemas.microsoft.com/office/drawing/2014/main" id="{F0B2436A-9AB0-4122-B609-F77E484F1B5F}"/>
              </a:ext>
            </a:extLst>
          </p:cNvPr>
          <p:cNvSpPr txBox="1"/>
          <p:nvPr/>
        </p:nvSpPr>
        <p:spPr>
          <a:xfrm>
            <a:off x="306923" y="325582"/>
            <a:ext cx="6084823"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err="1">
                <a:ln>
                  <a:noFill/>
                </a:ln>
                <a:effectLst/>
                <a:uLnTx/>
                <a:uFillTx/>
                <a:latin typeface="Arial" panose="020B0604020202020204" pitchFamily="34" charset="0"/>
                <a:cs typeface="Arial" panose="020B0604020202020204" pitchFamily="34" charset="0"/>
              </a:rPr>
              <a:t>Einführung</a:t>
            </a: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 von </a:t>
            </a:r>
            <a:r>
              <a:rPr kumimoji="0" lang="en-US" sz="5400" b="1" i="0" u="none" strike="noStrike" kern="1200" cap="none" spc="0" normalizeH="0" baseline="0" noProof="0" dirty="0">
                <a:ln>
                  <a:noFill/>
                </a:ln>
                <a:gradFill>
                  <a:gsLst>
                    <a:gs pos="84000">
                      <a:srgbClr val="FA974C"/>
                    </a:gs>
                    <a:gs pos="48000">
                      <a:srgbClr val="F35B36"/>
                    </a:gs>
                    <a:gs pos="67000">
                      <a:srgbClr val="F6733F"/>
                    </a:gs>
                    <a:gs pos="0">
                      <a:srgbClr val="EF402D"/>
                    </a:gs>
                    <a:gs pos="100000">
                      <a:srgbClr val="FFBD59"/>
                    </a:gs>
                  </a:gsLst>
                  <a:lin ang="10800000" scaled="1"/>
                </a:gradFill>
                <a:effectLst/>
                <a:uLnTx/>
                <a:uFillTx/>
                <a:latin typeface="Arial" panose="020B0604020202020204" pitchFamily="34" charset="0"/>
                <a:cs typeface="Arial" panose="020B0604020202020204" pitchFamily="34" charset="0"/>
              </a:rPr>
              <a:t>KI</a:t>
            </a:r>
            <a:endParaRPr kumimoji="0" lang="fr-FR" sz="5400" b="1" i="0" u="none" strike="noStrike" kern="1200" cap="none" spc="0" normalizeH="0" baseline="0" noProof="0" dirty="0">
              <a:ln>
                <a:noFill/>
              </a:ln>
              <a:gradFill>
                <a:gsLst>
                  <a:gs pos="84000">
                    <a:srgbClr val="FA974C"/>
                  </a:gs>
                  <a:gs pos="48000">
                    <a:srgbClr val="F35B36"/>
                  </a:gs>
                  <a:gs pos="67000">
                    <a:srgbClr val="F6733F"/>
                  </a:gs>
                  <a:gs pos="0">
                    <a:srgbClr val="EF402D"/>
                  </a:gs>
                  <a:gs pos="100000">
                    <a:srgbClr val="FFBD59"/>
                  </a:gs>
                </a:gsLst>
                <a:lin ang="10800000" scaled="1"/>
              </a:gra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235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9872" y="1257319"/>
            <a:ext cx="4413577" cy="1495794"/>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Projekt</a:t>
            </a:r>
            <a:r>
              <a:rPr lang="en-US" sz="5400" b="1" dirty="0">
                <a:latin typeface="Arial"/>
                <a:cs typeface="Arial"/>
              </a:rPr>
              <a:t>- management</a:t>
            </a:r>
            <a:endParaRPr lang="de-DE" dirty="0"/>
          </a:p>
        </p:txBody>
      </p:sp>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2"/>
          <a:stretch>
            <a:fillRect/>
          </a:stretch>
        </p:blipFill>
        <p:spPr>
          <a:xfrm>
            <a:off x="479872" y="3036358"/>
            <a:ext cx="3983811" cy="3405052"/>
          </a:xfrm>
          <a:prstGeom prst="rect">
            <a:avLst/>
          </a:prstGeom>
          <a:ln>
            <a:noFill/>
          </a:ln>
          <a:effectLst>
            <a:outerShdw blurRad="292100" dist="139700" dir="2700000" algn="tl" rotWithShape="0">
              <a:srgbClr val="333333">
                <a:alpha val="65000"/>
              </a:srgbClr>
            </a:outerShdw>
          </a:effectLst>
        </p:spPr>
      </p:pic>
      <p:pic>
        <p:nvPicPr>
          <p:cNvPr id="15" name="Bildplatzhalter 14">
            <a:extLst>
              <a:ext uri="{FF2B5EF4-FFF2-40B4-BE49-F238E27FC236}">
                <a16:creationId xmlns:a16="http://schemas.microsoft.com/office/drawing/2014/main" id="{07A5BBA7-077B-4126-8AD1-43354D3E133F}"/>
              </a:ext>
            </a:extLst>
          </p:cNvPr>
          <p:cNvPicPr>
            <a:picLocks noGrp="1" noChangeAspect="1"/>
          </p:cNvPicPr>
          <p:nvPr>
            <p:ph type="pic" sz="quarter" idx="10"/>
          </p:nvPr>
        </p:nvPicPr>
        <p:blipFill>
          <a:blip r:embed="rId3"/>
          <a:srcRect t="877" b="877"/>
          <a:stretch>
            <a:fillRect/>
          </a:stretch>
        </p:blipFill>
        <p:spPr>
          <a:xfrm>
            <a:off x="5768974" y="1434359"/>
            <a:ext cx="6540500" cy="3681413"/>
          </a:xfrm>
        </p:spPr>
      </p:pic>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4"/>
          <a:stretch>
            <a:fillRect/>
          </a:stretch>
        </p:blipFill>
        <p:spPr>
          <a:xfrm>
            <a:off x="5128734" y="1257319"/>
            <a:ext cx="7820981" cy="4602016"/>
          </a:xfrm>
          <a:prstGeom prst="rect">
            <a:avLst/>
          </a:prstGeom>
          <a:ln>
            <a:noFill/>
          </a:ln>
          <a:effectLst>
            <a:outerShdw blurRad="292100" dist="139700" dir="2700000" algn="tl" rotWithShape="0">
              <a:srgbClr val="333333">
                <a:alpha val="65000"/>
              </a:srgbClr>
            </a:outerShdw>
          </a:effectLst>
        </p:spPr>
      </p:pic>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90000"/>
                    <a:lumOff val="10000"/>
                  </a:schemeClr>
                </a:solidFill>
              </a:rPr>
              <a:pPr/>
              <a:t>9</a:t>
            </a:fld>
            <a:endParaRPr lang="en-US" dirty="0">
              <a:solidFill>
                <a:schemeClr val="tx1">
                  <a:lumMod val="90000"/>
                  <a:lumOff val="10000"/>
                </a:schemeClr>
              </a:solidFill>
            </a:endParaRPr>
          </a:p>
        </p:txBody>
      </p:sp>
    </p:spTree>
    <p:extLst>
      <p:ext uri="{BB962C8B-B14F-4D97-AF65-F5344CB8AC3E}">
        <p14:creationId xmlns:p14="http://schemas.microsoft.com/office/powerpoint/2010/main" val="3551370787"/>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876</Words>
  <Application>Microsoft Office PowerPoint</Application>
  <PresentationFormat>Breitbild</PresentationFormat>
  <Paragraphs>128</Paragraphs>
  <Slides>11</Slides>
  <Notes>7</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11</vt:i4>
      </vt:variant>
    </vt:vector>
  </HeadingPairs>
  <TitlesOfParts>
    <vt:vector size="17" baseType="lpstr">
      <vt:lpstr>Arial</vt:lpstr>
      <vt:lpstr>Lato</vt:lpstr>
      <vt:lpstr>Segoe UI</vt:lpstr>
      <vt:lpstr>Segoe UI Light</vt:lpstr>
      <vt:lpstr>Segoe UI Semibold</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401</cp:revision>
  <dcterms:created xsi:type="dcterms:W3CDTF">2018-11-08T16:43:29Z</dcterms:created>
  <dcterms:modified xsi:type="dcterms:W3CDTF">2022-02-07T21:40:19Z</dcterms:modified>
</cp:coreProperties>
</file>